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6" r:id="rId2"/>
    <p:sldId id="262" r:id="rId3"/>
    <p:sldId id="270" r:id="rId4"/>
    <p:sldId id="275" r:id="rId5"/>
    <p:sldId id="277" r:id="rId6"/>
    <p:sldId id="278" r:id="rId7"/>
    <p:sldId id="293" r:id="rId8"/>
    <p:sldId id="279" r:id="rId9"/>
    <p:sldId id="280" r:id="rId10"/>
    <p:sldId id="282" r:id="rId11"/>
    <p:sldId id="286" r:id="rId12"/>
    <p:sldId id="287" r:id="rId13"/>
    <p:sldId id="274" r:id="rId14"/>
    <p:sldId id="284" r:id="rId15"/>
    <p:sldId id="285" r:id="rId16"/>
    <p:sldId id="289" r:id="rId17"/>
    <p:sldId id="291" r:id="rId18"/>
    <p:sldId id="268" r:id="rId19"/>
  </p:sldIdLst>
  <p:sldSz cx="9144000" cy="6858000" type="screen4x3"/>
  <p:notesSz cx="6858000" cy="9144000"/>
  <p:defaultTextStyle>
    <a:defPPr>
      <a:defRPr lang="es-ES_trad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714" autoAdjust="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5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8C04D-303D-482D-81D7-2A15EC3F76CD}" type="datetimeFigureOut">
              <a:rPr lang="es-ES_tradnl"/>
              <a:pPr>
                <a:defRPr/>
              </a:pPr>
              <a:t>20/11/2012</a:t>
            </a:fld>
            <a:endParaRPr lang="es-ES_tradnl" dirty="0"/>
          </a:p>
        </p:txBody>
      </p:sp>
      <p:sp>
        <p:nvSpPr>
          <p:cNvPr id="6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65013-26C3-46EA-AD03-3B51B3C884F2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ED21D-E013-4755-B6A8-FF093784A20D}" type="datetimeFigureOut">
              <a:rPr lang="es-ES_tradnl"/>
              <a:pPr>
                <a:defRPr/>
              </a:pPr>
              <a:t>20/11/2012</a:t>
            </a:fld>
            <a:endParaRPr lang="es-ES_tradnl" dirty="0"/>
          </a:p>
        </p:txBody>
      </p:sp>
      <p:sp>
        <p:nvSpPr>
          <p:cNvPr id="5" name="2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AC860-29AC-475B-B675-AB258F16B890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6B8EB-F246-4BA5-93B7-DB1FA905D274}" type="datetimeFigureOut">
              <a:rPr lang="es-ES_tradnl"/>
              <a:pPr>
                <a:defRPr/>
              </a:pPr>
              <a:t>20/11/2012</a:t>
            </a:fld>
            <a:endParaRPr lang="es-ES_tradnl" dirty="0"/>
          </a:p>
        </p:txBody>
      </p:sp>
      <p:sp>
        <p:nvSpPr>
          <p:cNvPr id="5" name="2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AE6FD-D5D5-44CF-A90D-31B7D59542AF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B7421-313F-4A15-9D8F-95AF040A3A3A}" type="datetimeFigureOut">
              <a:rPr lang="es-ES_tradnl"/>
              <a:pPr>
                <a:defRPr/>
              </a:pPr>
              <a:t>20/11/2012</a:t>
            </a:fld>
            <a:endParaRPr lang="es-ES_tradnl" dirty="0"/>
          </a:p>
        </p:txBody>
      </p:sp>
      <p:sp>
        <p:nvSpPr>
          <p:cNvPr id="5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7C4E5-DB0A-4212-919D-C6E442FF02C8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F468E-42B4-4167-9337-CE52E78BEA4F}" type="datetimeFigureOut">
              <a:rPr lang="es-ES_tradnl"/>
              <a:pPr>
                <a:defRPr/>
              </a:pPr>
              <a:t>20/11/2012</a:t>
            </a:fld>
            <a:endParaRPr lang="es-ES_tradnl" dirty="0"/>
          </a:p>
        </p:txBody>
      </p:sp>
      <p:sp>
        <p:nvSpPr>
          <p:cNvPr id="7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2C382-7A44-4228-8D9B-F0C260F48159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1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BBF8D-7E21-471E-8AA0-39C94263581C}" type="datetimeFigureOut">
              <a:rPr lang="es-ES_tradnl"/>
              <a:pPr>
                <a:defRPr/>
              </a:pPr>
              <a:t>20/11/2012</a:t>
            </a:fld>
            <a:endParaRPr lang="es-ES_tradnl" dirty="0"/>
          </a:p>
        </p:txBody>
      </p:sp>
      <p:sp>
        <p:nvSpPr>
          <p:cNvPr id="6" name="2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CF18E-7A93-4617-B5F3-4DE5EEFD79A0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8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4E188-16EF-4896-91D2-6682CD3172E0}" type="datetimeFigureOut">
              <a:rPr lang="es-ES_tradnl"/>
              <a:pPr>
                <a:defRPr/>
              </a:pPr>
              <a:t>20/11/2012</a:t>
            </a:fld>
            <a:endParaRPr lang="es-ES_tradnl" dirty="0"/>
          </a:p>
        </p:txBody>
      </p:sp>
      <p:sp>
        <p:nvSpPr>
          <p:cNvPr id="9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CE9B2-EAA6-40C6-A826-413F57C0E4B8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1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CC6A4-D25F-4E54-9F94-B4DEF47832C7}" type="datetimeFigureOut">
              <a:rPr lang="es-ES_tradnl"/>
              <a:pPr>
                <a:defRPr/>
              </a:pPr>
              <a:t>20/11/2012</a:t>
            </a:fld>
            <a:endParaRPr lang="es-ES_tradnl" dirty="0"/>
          </a:p>
        </p:txBody>
      </p:sp>
      <p:sp>
        <p:nvSpPr>
          <p:cNvPr id="4" name="2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5335D-E0A3-4CD6-A82B-482BB0B0F790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BD794-B4B1-4D76-BDD5-3453752135A7}" type="datetimeFigureOut">
              <a:rPr lang="es-ES_tradnl"/>
              <a:pPr>
                <a:defRPr/>
              </a:pPr>
              <a:t>20/11/2012</a:t>
            </a:fld>
            <a:endParaRPr lang="es-ES_tradnl" dirty="0"/>
          </a:p>
        </p:txBody>
      </p:sp>
      <p:sp>
        <p:nvSpPr>
          <p:cNvPr id="3" name="2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DAFDC-9EEC-4FDD-B14D-E841F3DB49A7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50F54-79B2-4028-BA72-7774AD3A1404}" type="datetimeFigureOut">
              <a:rPr lang="es-ES_tradnl"/>
              <a:pPr>
                <a:defRPr/>
              </a:pPr>
              <a:t>20/11/2012</a:t>
            </a:fld>
            <a:endParaRPr lang="es-ES_tradnl" dirty="0"/>
          </a:p>
        </p:txBody>
      </p:sp>
      <p:sp>
        <p:nvSpPr>
          <p:cNvPr id="7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26362-E9B7-45C8-8BB6-CC2DB3BD9B27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dirty="0" smtClean="0"/>
              <a:t>Haga clic en el icono para agregar una imagen</a:t>
            </a:r>
            <a:endParaRPr lang="en-US" noProof="0" dirty="0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1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56880-28FC-4A50-8282-CA2A1A556F1B}" type="datetimeFigureOut">
              <a:rPr lang="es-ES_tradnl"/>
              <a:pPr>
                <a:defRPr/>
              </a:pPr>
              <a:t>20/11/2012</a:t>
            </a:fld>
            <a:endParaRPr lang="es-ES_tradnl" dirty="0"/>
          </a:p>
        </p:txBody>
      </p:sp>
      <p:sp>
        <p:nvSpPr>
          <p:cNvPr id="6" name="2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80364-83A0-42FE-977B-DABA70DC6960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29" name="7 Marcador de texto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51866FC-79B8-4705-8355-4233882E6814}" type="datetimeFigureOut">
              <a:rPr lang="es-ES_tradnl"/>
              <a:pPr>
                <a:defRPr/>
              </a:pPr>
              <a:t>20/11/2012</a:t>
            </a:fld>
            <a:endParaRPr lang="es-ES_tradnl" dirty="0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E6BF146-65F5-41D9-A517-B70E25141A15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  <p:sldLayoutId id="2147484079" r:id="rId2"/>
    <p:sldLayoutId id="2147484080" r:id="rId3"/>
    <p:sldLayoutId id="2147484072" r:id="rId4"/>
    <p:sldLayoutId id="2147484081" r:id="rId5"/>
    <p:sldLayoutId id="2147484073" r:id="rId6"/>
    <p:sldLayoutId id="2147484074" r:id="rId7"/>
    <p:sldLayoutId id="2147484082" r:id="rId8"/>
    <p:sldLayoutId id="2147484075" r:id="rId9"/>
    <p:sldLayoutId id="2147484076" r:id="rId10"/>
    <p:sldLayoutId id="214748407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5 CuadroTexto"/>
          <p:cNvSpPr txBox="1">
            <a:spLocks noChangeArrowheads="1"/>
          </p:cNvSpPr>
          <p:nvPr/>
        </p:nvSpPr>
        <p:spPr bwMode="auto">
          <a:xfrm>
            <a:off x="755650" y="1125538"/>
            <a:ext cx="7894638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 b="1"/>
              <a:t>Relevar para difundir: El relevamiento </a:t>
            </a:r>
            <a:r>
              <a:rPr lang="es-ES" sz="3200" b="1" i="1"/>
              <a:t>de </a:t>
            </a:r>
          </a:p>
          <a:p>
            <a:r>
              <a:rPr lang="es-ES" sz="3200" b="1" i="1"/>
              <a:t>visu</a:t>
            </a:r>
            <a:r>
              <a:rPr lang="es-ES" sz="3200" b="1"/>
              <a:t> de las colecciones  del Museo Histórico </a:t>
            </a:r>
          </a:p>
          <a:p>
            <a:r>
              <a:rPr lang="es-ES" sz="3200" b="1"/>
              <a:t>Nacional en el marco de la implementación </a:t>
            </a:r>
          </a:p>
          <a:p>
            <a:r>
              <a:rPr lang="es-ES" sz="3200" b="1"/>
              <a:t>del Servicio Nacional de Inventarios </a:t>
            </a:r>
          </a:p>
          <a:p>
            <a:r>
              <a:rPr lang="es-ES" sz="3200" b="1"/>
              <a:t>de Patrimonio (SeNIP)</a:t>
            </a:r>
            <a:endParaRPr lang="es-AR" sz="3200" b="1"/>
          </a:p>
        </p:txBody>
      </p:sp>
      <p:sp>
        <p:nvSpPr>
          <p:cNvPr id="7" name="6 CuadroTexto"/>
          <p:cNvSpPr txBox="1"/>
          <p:nvPr/>
        </p:nvSpPr>
        <p:spPr>
          <a:xfrm>
            <a:off x="2700338" y="4076700"/>
            <a:ext cx="6496050" cy="1230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spc="200" dirty="0">
                <a:latin typeface="Calibri" pitchFamily="34" charset="0"/>
                <a:cs typeface="Calibri" pitchFamily="34" charset="0"/>
              </a:rPr>
              <a:t>Bibl. Ezequiel Canavero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b="1" spc="200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s-AR" sz="1600" b="1" spc="200" dirty="0">
                <a:latin typeface="Calibri" pitchFamily="34" charset="0"/>
                <a:cs typeface="Calibri" pitchFamily="34" charset="0"/>
              </a:rPr>
              <a:t>III Jornadas TAB “Temas Actuales en Bibliotecología. </a:t>
            </a:r>
          </a:p>
          <a:p>
            <a:pPr>
              <a:defRPr/>
            </a:pPr>
            <a:r>
              <a:rPr lang="es-AR" sz="1600" b="1" spc="200" dirty="0">
                <a:latin typeface="Calibri" pitchFamily="34" charset="0"/>
                <a:cs typeface="Calibri" pitchFamily="34" charset="0"/>
              </a:rPr>
              <a:t>M</a:t>
            </a:r>
            <a:r>
              <a:rPr lang="es-ES_tradnl" sz="1600" b="1" spc="200" dirty="0" err="1">
                <a:latin typeface="Calibri" pitchFamily="34" charset="0"/>
                <a:cs typeface="Calibri" pitchFamily="34" charset="0"/>
              </a:rPr>
              <a:t>ar</a:t>
            </a:r>
            <a:r>
              <a:rPr lang="es-ES_tradnl" sz="1600" b="1" spc="200" dirty="0">
                <a:latin typeface="Calibri" pitchFamily="34" charset="0"/>
                <a:cs typeface="Calibri" pitchFamily="34" charset="0"/>
              </a:rPr>
              <a:t> del Plata, noviembre 2012</a:t>
            </a:r>
          </a:p>
        </p:txBody>
      </p:sp>
      <p:pic>
        <p:nvPicPr>
          <p:cNvPr id="7172" name="4 Imagen" descr="11468_179009893858_1252165_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5300663"/>
            <a:ext cx="2201862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87450" y="692150"/>
            <a:ext cx="6553200" cy="18780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endParaRPr lang="es-AR" sz="16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600" b="1" dirty="0">
              <a:latin typeface="Calibri" pitchFamily="34" charset="0"/>
              <a:cs typeface="Calibri" pitchFamily="34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_tradnl" sz="1600" b="1" dirty="0">
              <a:latin typeface="Calibri" pitchFamily="34" charset="0"/>
              <a:cs typeface="Calibri" pitchFamily="34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_tradnl" sz="1600" b="1" dirty="0">
              <a:latin typeface="Calibri" pitchFamily="34" charset="0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dirty="0">
                <a:latin typeface="+mn-lt"/>
              </a:rPr>
              <a:t> </a:t>
            </a:r>
          </a:p>
        </p:txBody>
      </p:sp>
      <p:pic>
        <p:nvPicPr>
          <p:cNvPr id="16387" name="13 Imagen" descr="11468_179009893858_1252165_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5589588"/>
            <a:ext cx="173355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187450" y="620713"/>
          <a:ext cx="6696918" cy="4853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4200"/>
                <a:gridCol w="3372718"/>
              </a:tblGrid>
              <a:tr h="11311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AR" sz="1800" b="1" kern="120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18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Objetos con número de inventario</a:t>
                      </a:r>
                    </a:p>
                    <a:p>
                      <a:endParaRPr lang="es-AR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AR" sz="1800" b="1" kern="1200" dirty="0" smtClean="0">
                        <a:solidFill>
                          <a:schemeClr val="lt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18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12.085</a:t>
                      </a:r>
                    </a:p>
                    <a:p>
                      <a:endParaRPr lang="es-AR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1311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AR" sz="1800" b="1" kern="120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18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Objetos sin número de inventario</a:t>
                      </a:r>
                    </a:p>
                    <a:p>
                      <a:endParaRPr lang="es-AR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AR" sz="1800" b="1" kern="120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18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1.405</a:t>
                      </a:r>
                    </a:p>
                    <a:p>
                      <a:endParaRPr lang="es-AR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1311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AR" sz="1800" b="1" kern="120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18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Colección numismática sin número de inventario</a:t>
                      </a:r>
                    </a:p>
                    <a:p>
                      <a:endParaRPr lang="es-AR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18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18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33.544</a:t>
                      </a:r>
                    </a:p>
                    <a:p>
                      <a:endParaRPr lang="es-AR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2870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AR" sz="1800" b="1" kern="120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18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Total Colecciones MHN</a:t>
                      </a:r>
                    </a:p>
                    <a:p>
                      <a:endParaRPr lang="es-AR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es-AR" sz="1800" b="1" kern="120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r>
                        <a:rPr kumimoji="0" lang="es-AR" sz="18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47.034</a:t>
                      </a:r>
                      <a:endParaRPr lang="es-AR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87450" y="404813"/>
            <a:ext cx="6553200" cy="71707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600" b="1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s-ES_tradnl" sz="3600" b="1" dirty="0">
                <a:latin typeface="Calibri" pitchFamily="34" charset="0"/>
                <a:cs typeface="Calibri" pitchFamily="34" charset="0"/>
              </a:rPr>
              <a:t>Servicio Nacional de Inventarios de Patrimonio (</a:t>
            </a:r>
            <a:r>
              <a:rPr lang="es-AR" sz="3600" b="1" dirty="0" err="1">
                <a:latin typeface="Calibri" pitchFamily="34" charset="0"/>
                <a:cs typeface="Calibri" pitchFamily="34" charset="0"/>
              </a:rPr>
              <a:t>SeNIP</a:t>
            </a:r>
            <a:r>
              <a:rPr lang="es-AR" sz="3600" b="1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>
              <a:defRPr/>
            </a:pPr>
            <a:r>
              <a:rPr lang="es-SV" sz="1600" dirty="0">
                <a:latin typeface="Calibri" pitchFamily="34" charset="0"/>
                <a:cs typeface="Calibri" pitchFamily="34" charset="0"/>
              </a:rPr>
              <a:t> </a:t>
            </a:r>
          </a:p>
          <a:p>
            <a:pPr>
              <a:defRPr/>
            </a:pPr>
            <a:r>
              <a:rPr lang="es-SV" sz="1600" b="1" dirty="0">
                <a:latin typeface="Calibri" pitchFamily="34" charset="0"/>
                <a:cs typeface="Calibri" pitchFamily="34" charset="0"/>
              </a:rPr>
              <a:t> Doble Objetivo: </a:t>
            </a:r>
          </a:p>
          <a:p>
            <a:pPr>
              <a:defRPr/>
            </a:pPr>
            <a:endParaRPr lang="es-AR" sz="1600" dirty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  <a:defRPr/>
            </a:pPr>
            <a:r>
              <a:rPr lang="es-ES_tradnl" sz="1600" dirty="0">
                <a:latin typeface="Calibri" pitchFamily="34" charset="0"/>
                <a:cs typeface="Calibri" pitchFamily="34" charset="0"/>
              </a:rPr>
              <a:t>Difundir el conjunto de bienes culturales de los museos nacionales de la Argentina </a:t>
            </a:r>
          </a:p>
          <a:p>
            <a:pPr>
              <a:buFontTx/>
              <a:buChar char="-"/>
              <a:defRPr/>
            </a:pPr>
            <a:endParaRPr lang="es-ES_tradnl" sz="1600" dirty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  <a:defRPr/>
            </a:pPr>
            <a:r>
              <a:rPr lang="es-ES_tradnl" sz="1600" dirty="0">
                <a:latin typeface="Calibri" pitchFamily="34" charset="0"/>
                <a:cs typeface="Calibri" pitchFamily="34" charset="0"/>
              </a:rPr>
              <a:t>Hacer accesible la información que se desprende de las colecciones de los museos. </a:t>
            </a:r>
            <a:endParaRPr lang="es-AR" sz="1600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es-AR" sz="1600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es-AR" sz="1600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s-ES_tradnl" sz="1600" dirty="0">
                <a:latin typeface="Calibri" pitchFamily="34" charset="0"/>
                <a:cs typeface="Calibri" pitchFamily="34" charset="0"/>
              </a:rPr>
              <a:t>Actualmente, a través de este portal se puede acceder a dos bases de datos:</a:t>
            </a:r>
          </a:p>
          <a:p>
            <a:pPr>
              <a:defRPr/>
            </a:pPr>
            <a:endParaRPr lang="es-ES_tradnl" sz="1600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s-ES_tradnl" sz="2400" dirty="0" err="1">
                <a:latin typeface="Calibri" pitchFamily="34" charset="0"/>
                <a:cs typeface="Calibri" pitchFamily="34" charset="0"/>
              </a:rPr>
              <a:t>CONar</a:t>
            </a:r>
            <a:r>
              <a:rPr lang="es-ES_tradnl" sz="2400" dirty="0">
                <a:latin typeface="Calibri" pitchFamily="34" charset="0"/>
                <a:cs typeface="Calibri" pitchFamily="34" charset="0"/>
              </a:rPr>
              <a:t>: </a:t>
            </a:r>
            <a:r>
              <a:rPr lang="es-ES_tradnl" sz="1600" dirty="0">
                <a:latin typeface="Calibri" pitchFamily="34" charset="0"/>
                <a:cs typeface="Calibri" pitchFamily="34" charset="0"/>
              </a:rPr>
              <a:t>Registro de colecciones de museos </a:t>
            </a:r>
          </a:p>
          <a:p>
            <a:pPr>
              <a:defRPr/>
            </a:pPr>
            <a:endParaRPr lang="es-ES_tradnl" sz="1600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s-ES_tradnl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_tradnl" sz="2400" dirty="0" err="1">
                <a:latin typeface="Calibri" pitchFamily="34" charset="0"/>
                <a:cs typeface="Calibri" pitchFamily="34" charset="0"/>
              </a:rPr>
              <a:t>MEMORar</a:t>
            </a:r>
            <a:r>
              <a:rPr lang="es-ES_tradnl" sz="2400" dirty="0">
                <a:latin typeface="Calibri" pitchFamily="34" charset="0"/>
                <a:cs typeface="Calibri" pitchFamily="34" charset="0"/>
              </a:rPr>
              <a:t>: </a:t>
            </a:r>
            <a:r>
              <a:rPr lang="es-ES_tradnl" sz="1600" dirty="0">
                <a:latin typeface="Calibri" pitchFamily="34" charset="0"/>
                <a:cs typeface="Calibri" pitchFamily="34" charset="0"/>
              </a:rPr>
              <a:t>Fondos documentales históricos de museos </a:t>
            </a:r>
            <a:endParaRPr lang="es-AR" sz="1600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es-AR" sz="16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600" b="1" dirty="0">
              <a:latin typeface="Calibri" pitchFamily="34" charset="0"/>
              <a:cs typeface="Calibri" pitchFamily="34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_tradnl" sz="1600" b="1" dirty="0">
              <a:latin typeface="Calibri" pitchFamily="34" charset="0"/>
              <a:cs typeface="Calibri" pitchFamily="34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_tradnl" sz="1600" b="1" dirty="0">
              <a:latin typeface="Calibri" pitchFamily="34" charset="0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dirty="0">
                <a:latin typeface="+mn-lt"/>
              </a:rPr>
              <a:t> </a:t>
            </a:r>
          </a:p>
        </p:txBody>
      </p:sp>
      <p:pic>
        <p:nvPicPr>
          <p:cNvPr id="17411" name="13 Imagen" descr="11468_179009893858_1252165_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5589588"/>
            <a:ext cx="173355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84213" y="188913"/>
            <a:ext cx="6553200" cy="2924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sz="3600" b="1" dirty="0">
                <a:latin typeface="Calibri" pitchFamily="34" charset="0"/>
                <a:cs typeface="Calibri" pitchFamily="34" charset="0"/>
              </a:rPr>
              <a:t>Base </a:t>
            </a:r>
            <a:r>
              <a:rPr lang="es-AR" sz="3600" b="1" dirty="0" err="1">
                <a:latin typeface="Calibri" pitchFamily="34" charset="0"/>
                <a:cs typeface="Calibri" pitchFamily="34" charset="0"/>
              </a:rPr>
              <a:t>CONar</a:t>
            </a:r>
            <a:endParaRPr lang="es-AR" sz="3600" b="1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s-SV" sz="1600" dirty="0">
                <a:latin typeface="Calibri" pitchFamily="34" charset="0"/>
                <a:cs typeface="Calibri" pitchFamily="34" charset="0"/>
              </a:rPr>
              <a:t> </a:t>
            </a:r>
          </a:p>
          <a:p>
            <a:pPr>
              <a:defRPr/>
            </a:pPr>
            <a:endParaRPr lang="es-AR" sz="1600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es-AR" sz="16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600" b="1" dirty="0">
              <a:latin typeface="Calibri" pitchFamily="34" charset="0"/>
              <a:cs typeface="Calibri" pitchFamily="34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_tradnl" sz="1600" b="1" dirty="0">
              <a:latin typeface="Calibri" pitchFamily="34" charset="0"/>
              <a:cs typeface="Calibri" pitchFamily="34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_tradnl" sz="1600" b="1" dirty="0">
              <a:latin typeface="Calibri" pitchFamily="34" charset="0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dirty="0">
                <a:latin typeface="+mn-lt"/>
              </a:rPr>
              <a:t> 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827088" y="1214438"/>
          <a:ext cx="4104952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952"/>
              </a:tblGrid>
              <a:tr h="616103">
                <a:tc>
                  <a:txBody>
                    <a:bodyPr/>
                    <a:lstStyle/>
                    <a:p>
                      <a:r>
                        <a:rPr kumimoji="0" lang="es-ES_tradnl" sz="18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Nombre Completo:</a:t>
                      </a:r>
                    </a:p>
                    <a:p>
                      <a:r>
                        <a:rPr kumimoji="0" lang="es-ES_tradnl" sz="18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José Gil de Castro y Morales. </a:t>
                      </a:r>
                      <a:endParaRPr lang="es-AR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936324">
                <a:tc>
                  <a:txBody>
                    <a:bodyPr/>
                    <a:lstStyle/>
                    <a:p>
                      <a:endParaRPr kumimoji="0" lang="es-ES_tradnl" sz="1800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r>
                        <a:rPr kumimoji="0" lang="es-ES_tradnl" sz="18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Diferentes modos de registro en la Base </a:t>
                      </a:r>
                      <a:r>
                        <a:rPr kumimoji="0" lang="es-ES_tradnl" sz="1800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Borque</a:t>
                      </a:r>
                      <a:r>
                        <a:rPr kumimoji="0" lang="es-ES_tradnl" sz="18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: </a:t>
                      </a:r>
                      <a:endParaRPr kumimoji="0" lang="es-AR" sz="1800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r>
                        <a:rPr kumimoji="0" lang="es-ES_tradnl" sz="18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José Gil</a:t>
                      </a:r>
                      <a:endParaRPr kumimoji="0" lang="es-AR" sz="1800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r>
                        <a:rPr kumimoji="0" lang="es-ES_tradnl" sz="18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Gil de Castro, José</a:t>
                      </a:r>
                      <a:endParaRPr kumimoji="0" lang="es-AR" sz="1800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r>
                        <a:rPr kumimoji="0" lang="es-ES_tradnl" sz="18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De Castro, José</a:t>
                      </a:r>
                      <a:endParaRPr kumimoji="0" lang="es-AR" sz="1800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r>
                        <a:rPr kumimoji="0" lang="es-ES_tradnl" sz="18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Gil, José</a:t>
                      </a:r>
                      <a:endParaRPr kumimoji="0" lang="es-AR" sz="1800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endParaRPr lang="es-AR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408236">
                <a:tc>
                  <a:txBody>
                    <a:bodyPr/>
                    <a:lstStyle/>
                    <a:p>
                      <a:r>
                        <a:rPr kumimoji="0" lang="es-ES_tradnl" sz="18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Forma correcta de registro según normativa de la Secretaría de Cultura: </a:t>
                      </a:r>
                      <a:endParaRPr kumimoji="0" lang="es-AR" sz="1800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r>
                        <a:rPr kumimoji="0" lang="es-ES_tradnl" sz="18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 </a:t>
                      </a:r>
                      <a:endParaRPr kumimoji="0" lang="es-AR" sz="1800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r>
                        <a:rPr kumimoji="0" lang="es-ES_tradnl" sz="18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De Castro y Morales, José Gil</a:t>
                      </a:r>
                      <a:endParaRPr kumimoji="0" lang="es-AR" sz="1800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endParaRPr lang="es-AR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8445" name="4 Imagen" descr="561631_10151085203258859_740380407_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1196975"/>
            <a:ext cx="3384550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CuadroTexto"/>
          <p:cNvSpPr txBox="1"/>
          <p:nvPr/>
        </p:nvSpPr>
        <p:spPr>
          <a:xfrm>
            <a:off x="395288" y="5661025"/>
            <a:ext cx="5961062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spc="200" dirty="0">
                <a:latin typeface="Calibri" pitchFamily="34" charset="0"/>
                <a:cs typeface="Calibri" pitchFamily="34" charset="0"/>
              </a:rPr>
              <a:t>El Museo y sus colecciones</a:t>
            </a:r>
          </a:p>
        </p:txBody>
      </p:sp>
      <p:pic>
        <p:nvPicPr>
          <p:cNvPr id="19459" name="10 Imagen" descr="28558_ca_object_representations_media_788_mediumlar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357563"/>
            <a:ext cx="21717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18 Imagen" descr="afr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765175"/>
            <a:ext cx="2790825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19 Imagen" descr="IMG_2692 3 opción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836613"/>
            <a:ext cx="2498725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20 Imagen" descr="F120a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5963" y="765175"/>
            <a:ext cx="1465262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21 Imagen" descr="F1741- 2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388" y="3213100"/>
            <a:ext cx="1439862" cy="16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22 Imagen" descr="F4545- lado externo-2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88213" y="765175"/>
            <a:ext cx="1855787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23 Imagen" descr="F3268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59113" y="3429000"/>
            <a:ext cx="3587750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13 Imagen" descr="11468_179009893858_1252165_n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19925" y="5497513"/>
            <a:ext cx="2124075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42988" y="188913"/>
            <a:ext cx="6553200" cy="2984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sz="3600" b="1" dirty="0">
                <a:latin typeface="Calibri" pitchFamily="34" charset="0"/>
                <a:cs typeface="Calibri" pitchFamily="34" charset="0"/>
              </a:rPr>
              <a:t>Base </a:t>
            </a:r>
            <a:r>
              <a:rPr lang="es-AR" sz="3600" b="1" dirty="0" err="1">
                <a:latin typeface="Calibri" pitchFamily="34" charset="0"/>
                <a:cs typeface="Calibri" pitchFamily="34" charset="0"/>
              </a:rPr>
              <a:t>CONar</a:t>
            </a:r>
            <a:r>
              <a:rPr lang="es-AR" sz="3600" b="1" dirty="0">
                <a:latin typeface="Calibri" pitchFamily="34" charset="0"/>
                <a:cs typeface="Calibri" pitchFamily="34" charset="0"/>
              </a:rPr>
              <a:t> (Interfaz Pública)</a:t>
            </a:r>
          </a:p>
          <a:p>
            <a:pPr>
              <a:defRPr/>
            </a:pPr>
            <a:endParaRPr lang="es-AR" sz="2000" b="1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s-SV" sz="1600" dirty="0">
                <a:latin typeface="Calibri" pitchFamily="34" charset="0"/>
                <a:cs typeface="Calibri" pitchFamily="34" charset="0"/>
              </a:rPr>
              <a:t> </a:t>
            </a:r>
          </a:p>
          <a:p>
            <a:pPr>
              <a:defRPr/>
            </a:pPr>
            <a:endParaRPr lang="es-AR" sz="16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600" b="1" dirty="0">
              <a:latin typeface="Calibri" pitchFamily="34" charset="0"/>
              <a:cs typeface="Calibri" pitchFamily="34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_tradnl" sz="1600" b="1" dirty="0">
              <a:latin typeface="Calibri" pitchFamily="34" charset="0"/>
              <a:cs typeface="Calibri" pitchFamily="34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_tradnl" sz="1600" b="1" dirty="0">
              <a:latin typeface="Calibri" pitchFamily="34" charset="0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dirty="0">
                <a:latin typeface="+mn-lt"/>
              </a:rPr>
              <a:t> </a:t>
            </a:r>
          </a:p>
        </p:txBody>
      </p:sp>
      <p:pic>
        <p:nvPicPr>
          <p:cNvPr id="21507" name="3 Imagen" descr="Conara Publica 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111250"/>
            <a:ext cx="7056437" cy="557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7088" y="188913"/>
            <a:ext cx="6553200" cy="2984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sz="3600" b="1" dirty="0">
                <a:latin typeface="Calibri" pitchFamily="34" charset="0"/>
                <a:cs typeface="Calibri" pitchFamily="34" charset="0"/>
              </a:rPr>
              <a:t>Base </a:t>
            </a:r>
            <a:r>
              <a:rPr lang="es-AR" sz="3600" b="1" dirty="0" err="1">
                <a:latin typeface="Calibri" pitchFamily="34" charset="0"/>
                <a:cs typeface="Calibri" pitchFamily="34" charset="0"/>
              </a:rPr>
              <a:t>CONar</a:t>
            </a:r>
            <a:r>
              <a:rPr lang="es-AR" sz="3600" b="1" dirty="0">
                <a:latin typeface="Calibri" pitchFamily="34" charset="0"/>
                <a:cs typeface="Calibri" pitchFamily="34" charset="0"/>
              </a:rPr>
              <a:t> (Interfaz Pública)</a:t>
            </a:r>
          </a:p>
          <a:p>
            <a:pPr>
              <a:defRPr/>
            </a:pPr>
            <a:endParaRPr lang="es-AR" sz="2000" b="1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s-SV" sz="1600" dirty="0">
                <a:latin typeface="Calibri" pitchFamily="34" charset="0"/>
                <a:cs typeface="Calibri" pitchFamily="34" charset="0"/>
              </a:rPr>
              <a:t> </a:t>
            </a:r>
          </a:p>
          <a:p>
            <a:pPr>
              <a:defRPr/>
            </a:pPr>
            <a:endParaRPr lang="es-AR" sz="16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600" b="1" dirty="0">
              <a:latin typeface="Calibri" pitchFamily="34" charset="0"/>
              <a:cs typeface="Calibri" pitchFamily="34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_tradnl" sz="1600" b="1" dirty="0">
              <a:latin typeface="Calibri" pitchFamily="34" charset="0"/>
              <a:cs typeface="Calibri" pitchFamily="34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_tradnl" sz="1600" b="1" dirty="0">
              <a:latin typeface="Calibri" pitchFamily="34" charset="0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dirty="0">
                <a:latin typeface="+mn-lt"/>
              </a:rPr>
              <a:t> </a:t>
            </a:r>
          </a:p>
        </p:txBody>
      </p:sp>
      <p:pic>
        <p:nvPicPr>
          <p:cNvPr id="22531" name="4 Imagen" descr="Conara Publica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116013"/>
            <a:ext cx="7272337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55650" y="260350"/>
            <a:ext cx="6553200" cy="2986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sz="3600" b="1" dirty="0">
                <a:latin typeface="Calibri" pitchFamily="34" charset="0"/>
                <a:cs typeface="Calibri" pitchFamily="34" charset="0"/>
              </a:rPr>
              <a:t>Base </a:t>
            </a:r>
            <a:r>
              <a:rPr lang="es-AR" sz="3600" b="1" dirty="0" err="1">
                <a:latin typeface="Calibri" pitchFamily="34" charset="0"/>
                <a:cs typeface="Calibri" pitchFamily="34" charset="0"/>
              </a:rPr>
              <a:t>CONar</a:t>
            </a:r>
            <a:r>
              <a:rPr lang="es-AR" sz="3600" b="1" dirty="0">
                <a:latin typeface="Calibri" pitchFamily="34" charset="0"/>
                <a:cs typeface="Calibri" pitchFamily="34" charset="0"/>
              </a:rPr>
              <a:t> (Interfaz Privada</a:t>
            </a:r>
            <a:r>
              <a:rPr lang="es-AR" sz="2000" b="1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>
              <a:defRPr/>
            </a:pPr>
            <a:endParaRPr lang="es-AR" sz="2000" b="1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s-SV" sz="1600" dirty="0">
                <a:latin typeface="Calibri" pitchFamily="34" charset="0"/>
                <a:cs typeface="Calibri" pitchFamily="34" charset="0"/>
              </a:rPr>
              <a:t> </a:t>
            </a:r>
          </a:p>
          <a:p>
            <a:pPr>
              <a:defRPr/>
            </a:pPr>
            <a:endParaRPr lang="es-AR" sz="16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600" b="1" dirty="0">
              <a:latin typeface="Calibri" pitchFamily="34" charset="0"/>
              <a:cs typeface="Calibri" pitchFamily="34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_tradnl" sz="1600" b="1" dirty="0">
              <a:latin typeface="Calibri" pitchFamily="34" charset="0"/>
              <a:cs typeface="Calibri" pitchFamily="34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_tradnl" sz="1600" b="1" dirty="0">
              <a:latin typeface="Calibri" pitchFamily="34" charset="0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dirty="0">
                <a:latin typeface="+mn-lt"/>
              </a:rPr>
              <a:t> </a:t>
            </a:r>
          </a:p>
        </p:txBody>
      </p:sp>
      <p:pic>
        <p:nvPicPr>
          <p:cNvPr id="24579" name="4 Imagen" descr="Conar privada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196975"/>
            <a:ext cx="8893175" cy="535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7088" y="620713"/>
            <a:ext cx="7705725" cy="4154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sz="3600" b="1" dirty="0">
                <a:latin typeface="Calibri" pitchFamily="34" charset="0"/>
                <a:cs typeface="Calibri" pitchFamily="34" charset="0"/>
              </a:rPr>
              <a:t>Registro fotográfico</a:t>
            </a:r>
          </a:p>
          <a:p>
            <a:pPr>
              <a:defRPr/>
            </a:pPr>
            <a:r>
              <a:rPr lang="es-ES_tradnl" sz="3600" dirty="0"/>
              <a:t>Laboratorio de Conservación del MHN </a:t>
            </a:r>
          </a:p>
          <a:p>
            <a:pPr>
              <a:defRPr/>
            </a:pPr>
            <a:endParaRPr lang="es-AR" sz="2000" b="1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es-AR" sz="2000" b="1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es-AR" sz="2000" b="1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s-SV" sz="1600" dirty="0">
                <a:latin typeface="Calibri" pitchFamily="34" charset="0"/>
                <a:cs typeface="Calibri" pitchFamily="34" charset="0"/>
              </a:rPr>
              <a:t> </a:t>
            </a:r>
          </a:p>
          <a:p>
            <a:pPr>
              <a:defRPr/>
            </a:pPr>
            <a:endParaRPr lang="es-AR" sz="16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600" b="1" dirty="0">
              <a:latin typeface="Calibri" pitchFamily="34" charset="0"/>
              <a:cs typeface="Calibri" pitchFamily="34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_tradnl" sz="1600" b="1" dirty="0">
              <a:latin typeface="Calibri" pitchFamily="34" charset="0"/>
              <a:cs typeface="Calibri" pitchFamily="34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_tradnl" sz="1600" b="1" dirty="0">
              <a:latin typeface="Calibri" pitchFamily="34" charset="0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dirty="0">
                <a:latin typeface="+mn-lt"/>
              </a:rPr>
              <a:t> </a:t>
            </a:r>
          </a:p>
        </p:txBody>
      </p:sp>
      <p:pic>
        <p:nvPicPr>
          <p:cNvPr id="4" name="3 Imagen" descr="533178_10151028461508859_649964322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4088" y="2492375"/>
            <a:ext cx="4265612" cy="324008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7652" name="4 Imagen" descr="549518_10151058508263859_1840339357_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2349500"/>
            <a:ext cx="2663825" cy="39179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28675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28676" name="7 CuadroTexto"/>
          <p:cNvSpPr txBox="1">
            <a:spLocks noChangeArrowheads="1"/>
          </p:cNvSpPr>
          <p:nvPr/>
        </p:nvSpPr>
        <p:spPr bwMode="auto">
          <a:xfrm>
            <a:off x="684213" y="5375275"/>
            <a:ext cx="459898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_tradnl" b="1">
              <a:solidFill>
                <a:schemeClr val="tx2"/>
              </a:solidFill>
              <a:latin typeface="Calibri" pitchFamily="34" charset="0"/>
            </a:endParaRPr>
          </a:p>
          <a:p>
            <a:endParaRPr lang="es-ES_tradnl" b="1">
              <a:solidFill>
                <a:schemeClr val="tx2"/>
              </a:solidFill>
              <a:latin typeface="Calibri" pitchFamily="34" charset="0"/>
            </a:endParaRPr>
          </a:p>
          <a:p>
            <a:endParaRPr lang="es-ES_tradnl">
              <a:solidFill>
                <a:schemeClr val="tx2"/>
              </a:solidFill>
            </a:endParaRPr>
          </a:p>
        </p:txBody>
      </p:sp>
      <p:pic>
        <p:nvPicPr>
          <p:cNvPr id="28677" name="13 Imagen" descr="11468_179009893858_1252165_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5446713"/>
            <a:ext cx="2201862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13" descr="DSC006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60350"/>
            <a:ext cx="432435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2 CuadroTexto"/>
          <p:cNvSpPr txBox="1">
            <a:spLocks noChangeArrowheads="1"/>
          </p:cNvSpPr>
          <p:nvPr/>
        </p:nvSpPr>
        <p:spPr bwMode="auto">
          <a:xfrm>
            <a:off x="2085975" y="3933825"/>
            <a:ext cx="7058025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_tradnl" sz="3200">
                <a:latin typeface="Calibri" pitchFamily="34" charset="0"/>
              </a:rPr>
              <a:t>¡Muchas gracias!</a:t>
            </a:r>
          </a:p>
          <a:p>
            <a:pPr algn="r"/>
            <a:endParaRPr lang="es-ES_tradnl" sz="3200">
              <a:latin typeface="Calibri" pitchFamily="34" charset="0"/>
            </a:endParaRPr>
          </a:p>
          <a:p>
            <a:pPr algn="r"/>
            <a:r>
              <a:rPr lang="es-ES_tradnl" sz="2800">
                <a:latin typeface="Calibri" pitchFamily="34" charset="0"/>
              </a:rPr>
              <a:t>documentacion@mhn.gov.ar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39750" y="0"/>
            <a:ext cx="8353425" cy="5508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s-ES_tradnl" sz="2800" b="1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s-ES_tradnl" sz="2800" b="1" dirty="0">
                <a:latin typeface="Calibri" pitchFamily="34" charset="0"/>
                <a:cs typeface="Calibri" pitchFamily="34" charset="0"/>
              </a:rPr>
              <a:t>El Museo Histórico Nacional fue fundado en mayo de 1889, su primer director fue Adolfo Pedro Carranza. </a:t>
            </a:r>
          </a:p>
          <a:p>
            <a:pPr>
              <a:defRPr/>
            </a:pPr>
            <a:endParaRPr lang="es-ES_tradnl" sz="1600" dirty="0"/>
          </a:p>
          <a:p>
            <a:pPr>
              <a:defRPr/>
            </a:pPr>
            <a:endParaRPr lang="es-ES_tradnl" sz="1600" dirty="0"/>
          </a:p>
          <a:p>
            <a:pPr>
              <a:defRPr/>
            </a:pPr>
            <a:endParaRPr lang="es-ES_tradnl" sz="1600" dirty="0"/>
          </a:p>
          <a:p>
            <a:pPr>
              <a:defRPr/>
            </a:pPr>
            <a:endParaRPr lang="es-ES_tradnl" sz="1600" dirty="0"/>
          </a:p>
          <a:p>
            <a:pPr>
              <a:defRPr/>
            </a:pPr>
            <a:endParaRPr lang="es-ES_tradnl" sz="1600" dirty="0"/>
          </a:p>
          <a:p>
            <a:pPr>
              <a:defRPr/>
            </a:pPr>
            <a:endParaRPr lang="es-ES_tradnl" sz="1600" dirty="0"/>
          </a:p>
          <a:p>
            <a:pPr>
              <a:defRPr/>
            </a:pPr>
            <a:endParaRPr lang="es-ES_tradnl" sz="1600" dirty="0"/>
          </a:p>
          <a:p>
            <a:pPr>
              <a:defRPr/>
            </a:pPr>
            <a:endParaRPr lang="es-ES_tradnl" sz="1600" dirty="0"/>
          </a:p>
          <a:p>
            <a:pPr>
              <a:defRPr/>
            </a:pPr>
            <a:endParaRPr lang="es-ES_tradnl" sz="1600" dirty="0"/>
          </a:p>
          <a:p>
            <a:pPr>
              <a:defRPr/>
            </a:pPr>
            <a:endParaRPr lang="es-ES_tradnl" sz="1600" dirty="0"/>
          </a:p>
          <a:p>
            <a:pPr>
              <a:defRPr/>
            </a:pPr>
            <a:endParaRPr lang="es-ES_tradnl" sz="1600" dirty="0"/>
          </a:p>
          <a:p>
            <a:pPr>
              <a:defRPr/>
            </a:pPr>
            <a:r>
              <a:rPr lang="es-ES_tradnl" sz="1600" dirty="0"/>
              <a:t>  </a:t>
            </a:r>
          </a:p>
          <a:p>
            <a:pPr>
              <a:defRPr/>
            </a:pPr>
            <a:endParaRPr lang="es-ES_tradnl" sz="1600" dirty="0">
              <a:latin typeface="Calibri" pitchFamily="34" charset="0"/>
              <a:cs typeface="Calibri" pitchFamily="34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_tradnl" sz="1600" b="1" dirty="0">
              <a:latin typeface="Calibri" pitchFamily="34" charset="0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dirty="0">
                <a:latin typeface="+mn-lt"/>
              </a:rPr>
              <a:t> </a:t>
            </a:r>
          </a:p>
        </p:txBody>
      </p:sp>
      <p:pic>
        <p:nvPicPr>
          <p:cNvPr id="12291" name="4 Imagen" descr="4500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313"/>
            <a:ext cx="4603750" cy="34575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196" name="12 Marcador de texto"/>
          <p:cNvSpPr>
            <a:spLocks noGrp="1"/>
          </p:cNvSpPr>
          <p:nvPr>
            <p:ph type="body" sz="half" idx="2"/>
          </p:nvPr>
        </p:nvSpPr>
        <p:spPr>
          <a:xfrm>
            <a:off x="468313" y="5229225"/>
            <a:ext cx="5599112" cy="1223963"/>
          </a:xfrm>
        </p:spPr>
        <p:txBody>
          <a:bodyPr/>
          <a:lstStyle/>
          <a:p>
            <a:r>
              <a:rPr lang="es-ES_tradnl" sz="2400" b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Uno de sus principales objetivos fue el de recordar  a los héroes de la Revolución de Mayo y las Guerras de la Independencia. </a:t>
            </a:r>
          </a:p>
        </p:txBody>
      </p:sp>
      <p:pic>
        <p:nvPicPr>
          <p:cNvPr id="8197" name="13 Imagen" descr="11468_179009893858_1252165_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5300663"/>
            <a:ext cx="2201862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15 Imagen" descr="Carranza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916113"/>
            <a:ext cx="3074988" cy="22193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87450" y="620713"/>
            <a:ext cx="7416800" cy="5940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000" b="1" dirty="0">
                <a:latin typeface="Calibri" pitchFamily="34" charset="0"/>
                <a:cs typeface="Calibri" pitchFamily="34" charset="0"/>
              </a:rPr>
              <a:t>Área de Documentación y Registro de las Colecciones: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600" b="1" dirty="0">
              <a:latin typeface="Calibri" pitchFamily="34" charset="0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600" b="1" dirty="0">
              <a:latin typeface="Calibri" pitchFamily="34" charset="0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600" b="1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s-ES_tradnl" sz="1600" dirty="0"/>
              <a:t> </a:t>
            </a:r>
            <a:r>
              <a:rPr lang="es-ES_tradnl" sz="2400" dirty="0">
                <a:latin typeface="Calibri" pitchFamily="34" charset="0"/>
                <a:cs typeface="Calibri" pitchFamily="34" charset="0"/>
              </a:rPr>
              <a:t>Los manuales de registro de bienes culturales nos recuerdan y nos obligan a pensar en preguntas tan simples como: </a:t>
            </a:r>
          </a:p>
          <a:p>
            <a:pPr>
              <a:defRPr/>
            </a:pPr>
            <a:endParaRPr lang="es-ES_tradnl" sz="2400" b="1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s-ES_tradnl" sz="2400" b="1" dirty="0">
                <a:latin typeface="Calibri" pitchFamily="34" charset="0"/>
                <a:cs typeface="Calibri" pitchFamily="34" charset="0"/>
              </a:rPr>
              <a:t>¿Qué tenemos?</a:t>
            </a:r>
          </a:p>
          <a:p>
            <a:pPr>
              <a:defRPr/>
            </a:pPr>
            <a:endParaRPr lang="es-ES_tradnl" sz="2400" b="1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s-ES_tradnl" sz="2400" b="1" dirty="0">
                <a:latin typeface="Calibri" pitchFamily="34" charset="0"/>
                <a:cs typeface="Calibri" pitchFamily="34" charset="0"/>
              </a:rPr>
              <a:t>¿Dónde lo tenemos? </a:t>
            </a:r>
          </a:p>
          <a:p>
            <a:pPr>
              <a:defRPr/>
            </a:pPr>
            <a:endParaRPr lang="es-ES_tradnl" sz="2400" b="1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s-ES_tradnl" sz="2400" b="1" dirty="0">
                <a:latin typeface="Calibri" pitchFamily="34" charset="0"/>
                <a:cs typeface="Calibri" pitchFamily="34" charset="0"/>
              </a:rPr>
              <a:t>¿Cómo lo tenemos? </a:t>
            </a:r>
          </a:p>
          <a:p>
            <a:pPr>
              <a:defRPr/>
            </a:pPr>
            <a:endParaRPr lang="es-ES_tradnl" b="1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es-ES_tradnl" b="1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es-ES_tradnl" b="1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es-AR" b="1" dirty="0">
              <a:latin typeface="Calibri" pitchFamily="34" charset="0"/>
              <a:cs typeface="Calibri" pitchFamily="34" charset="0"/>
            </a:endParaRP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s-ES_tradnl" sz="16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219" name="13 Imagen" descr="11468_179009893858_1252165_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2138" y="5300663"/>
            <a:ext cx="2201862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8313" y="188913"/>
            <a:ext cx="6553200" cy="3046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>
                <a:latin typeface="Calibri" pitchFamily="34" charset="0"/>
                <a:cs typeface="Calibri" pitchFamily="34" charset="0"/>
              </a:rPr>
              <a:t>BASE BORQUE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_tradnl" sz="1600" b="1" dirty="0">
              <a:latin typeface="Calibri" pitchFamily="34" charset="0"/>
              <a:cs typeface="Calibri" pitchFamily="34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_tradnl" sz="1600" b="1" dirty="0">
              <a:latin typeface="Calibri" pitchFamily="34" charset="0"/>
              <a:cs typeface="Calibri" pitchFamily="34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 b="1" dirty="0">
                <a:latin typeface="Calibri" pitchFamily="34" charset="0"/>
                <a:cs typeface="Calibri" pitchFamily="34" charset="0"/>
              </a:rPr>
              <a:t>FOTOGRAFIAS DE BASE BORQUE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 b="1" dirty="0">
                <a:latin typeface="Calibri" pitchFamily="34" charset="0"/>
                <a:cs typeface="Calibri" pitchFamily="34" charset="0"/>
              </a:rPr>
              <a:t>Planilla de Circulación Patrimonial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 b="1" dirty="0">
                <a:latin typeface="Calibri" pitchFamily="34" charset="0"/>
                <a:cs typeface="Calibri" pitchFamily="34" charset="0"/>
              </a:rPr>
              <a:t>Consultas Externas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dirty="0">
                <a:latin typeface="+mn-lt"/>
              </a:rPr>
              <a:t> </a:t>
            </a:r>
          </a:p>
        </p:txBody>
      </p:sp>
      <p:pic>
        <p:nvPicPr>
          <p:cNvPr id="10243" name="Picture 7" descr="Borq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052513"/>
            <a:ext cx="8783637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87450" y="476250"/>
            <a:ext cx="7416800" cy="655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600" b="1" dirty="0">
              <a:latin typeface="Calibri" pitchFamily="34" charset="0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 b="1" dirty="0">
                <a:latin typeface="Calibri" pitchFamily="34" charset="0"/>
                <a:cs typeface="Calibri" pitchFamily="34" charset="0"/>
              </a:rPr>
              <a:t>Propuesta Organizativa del MHN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600" b="1" dirty="0">
              <a:latin typeface="Calibri" pitchFamily="34" charset="0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 b="1" i="1" dirty="0">
                <a:latin typeface="Calibri" pitchFamily="34" charset="0"/>
                <a:cs typeface="Calibri" pitchFamily="34" charset="0"/>
              </a:rPr>
              <a:t>Área de Documentación y Registro de colecciones </a:t>
            </a:r>
            <a:r>
              <a:rPr lang="es-ES_tradnl" sz="1600" i="1" dirty="0">
                <a:latin typeface="Calibri" pitchFamily="34" charset="0"/>
                <a:cs typeface="Calibri" pitchFamily="34" charset="0"/>
              </a:rPr>
              <a:t>(7 cargos)</a:t>
            </a:r>
          </a:p>
          <a:p>
            <a:pPr>
              <a:defRPr/>
            </a:pPr>
            <a:r>
              <a:rPr lang="es-ES_tradnl" sz="1600" i="1" dirty="0">
                <a:latin typeface="Calibri" pitchFamily="34" charset="0"/>
                <a:cs typeface="Calibri" pitchFamily="34" charset="0"/>
              </a:rPr>
              <a:t> Responsable de Documentación y Registro de Colecciones (1 cargo)</a:t>
            </a:r>
            <a:endParaRPr lang="es-AR" sz="1600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s-ES_tradnl" sz="1600" i="1" dirty="0">
                <a:latin typeface="Calibri" pitchFamily="34" charset="0"/>
                <a:cs typeface="Calibri" pitchFamily="34" charset="0"/>
              </a:rPr>
              <a:t>Técnico en registro e inventario de colecciones (3 cargos)</a:t>
            </a:r>
            <a:endParaRPr lang="es-AR" sz="1600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s-ES_tradnl" sz="1600" i="1" dirty="0">
                <a:latin typeface="Calibri" pitchFamily="34" charset="0"/>
                <a:cs typeface="Calibri" pitchFamily="34" charset="0"/>
              </a:rPr>
              <a:t>Técnico en gestión y movimiento de colecciones (2 cargos)</a:t>
            </a:r>
            <a:endParaRPr lang="es-AR" sz="1600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s-ES_tradnl" sz="1600" i="1" dirty="0">
                <a:latin typeface="Calibri" pitchFamily="34" charset="0"/>
                <a:cs typeface="Calibri" pitchFamily="34" charset="0"/>
              </a:rPr>
              <a:t>Fotógrafo (1 cargo)</a:t>
            </a:r>
            <a:endParaRPr lang="es-AR" sz="1600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s-ES_tradnl" sz="1600" i="1" dirty="0">
                <a:latin typeface="Calibri" pitchFamily="34" charset="0"/>
                <a:cs typeface="Calibri" pitchFamily="34" charset="0"/>
              </a:rPr>
              <a:t> </a:t>
            </a:r>
            <a:endParaRPr lang="es-AR" sz="1600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s-ES_tradnl" sz="1600" b="1" i="1" dirty="0">
                <a:latin typeface="Calibri" pitchFamily="34" charset="0"/>
                <a:cs typeface="Calibri" pitchFamily="34" charset="0"/>
              </a:rPr>
              <a:t>Área de Documentación y Registro de colecciones</a:t>
            </a:r>
            <a:endParaRPr lang="es-AR" sz="1600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s-ES_tradnl" sz="1600" i="1" dirty="0">
                <a:latin typeface="Calibri" pitchFamily="34" charset="0"/>
                <a:cs typeface="Calibri" pitchFamily="34" charset="0"/>
              </a:rPr>
              <a:t>Es responsable del inventario, catalogación y registro documental y fotográfico de los bienes culturales del MHN. Actualiza en forma permanente los datos sobre la situación patrimonial y la información histórica disponible sobre las piezas. Mantendrá actualizadas las tecnologías de inventario de colecciones y asegurará su compatibilidad con los criterios y circuitos de información establecidos por la SCN. Registra los movimientos de las piezas. Establece criterios comunes de registro fotográfico y documental para los diferentes Áreas. Contribuye en la implementación de un sistema nacional de documentación de los museos nacionales. Coordina la consulta externa y la utilización de imágenes de los bienes patrimoniales, autorizadas por la Dirección del MHN.  </a:t>
            </a:r>
            <a:endParaRPr lang="es-AR" sz="1600" dirty="0">
              <a:latin typeface="Calibri" pitchFamily="34" charset="0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600" b="1" dirty="0">
              <a:latin typeface="Calibri" pitchFamily="34" charset="0"/>
              <a:cs typeface="Calibri" pitchFamily="34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_tradnl" sz="1600" b="1" dirty="0">
              <a:latin typeface="Calibri" pitchFamily="34" charset="0"/>
              <a:cs typeface="Calibri" pitchFamily="34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_tradnl" sz="1600" b="1" dirty="0">
              <a:latin typeface="Calibri" pitchFamily="34" charset="0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dirty="0">
                <a:latin typeface="+mn-lt"/>
              </a:rPr>
              <a:t> </a:t>
            </a:r>
          </a:p>
        </p:txBody>
      </p:sp>
      <p:pic>
        <p:nvPicPr>
          <p:cNvPr id="11267" name="13 Imagen" descr="11468_179009893858_1252165_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2138" y="5600700"/>
            <a:ext cx="173355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CuadroTexto"/>
          <p:cNvSpPr txBox="1">
            <a:spLocks noChangeArrowheads="1"/>
          </p:cNvSpPr>
          <p:nvPr/>
        </p:nvSpPr>
        <p:spPr bwMode="auto">
          <a:xfrm>
            <a:off x="323850" y="260350"/>
            <a:ext cx="74168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800" b="1">
                <a:latin typeface="Calibri" pitchFamily="34" charset="0"/>
              </a:rPr>
              <a:t>Legajos – Museo Histórico Nacional - Inventario 1940 - Ordenado por Decreto Nº 14132  del 6 de octubre de 1938</a:t>
            </a:r>
          </a:p>
          <a:p>
            <a:endParaRPr lang="es-ES_tradnl" sz="1600" b="1">
              <a:latin typeface="Calibri" pitchFamily="34" charset="0"/>
            </a:endParaRPr>
          </a:p>
          <a:p>
            <a:endParaRPr lang="es-ES_tradnl" sz="1600" b="1">
              <a:latin typeface="Calibri" pitchFamily="34" charset="0"/>
            </a:endParaRPr>
          </a:p>
          <a:p>
            <a:endParaRPr lang="es-ES_tradnl" sz="1600" b="1">
              <a:latin typeface="Calibri" pitchFamily="34" charset="0"/>
            </a:endParaRPr>
          </a:p>
          <a:p>
            <a:endParaRPr lang="es-ES_tradnl" sz="1600" b="1">
              <a:latin typeface="Calibri" pitchFamily="34" charset="0"/>
            </a:endParaRPr>
          </a:p>
          <a:p>
            <a:endParaRPr lang="es-ES_tradnl" sz="1600" b="1">
              <a:latin typeface="Calibri" pitchFamily="34" charset="0"/>
            </a:endParaRPr>
          </a:p>
          <a:p>
            <a:endParaRPr lang="es-ES_tradnl" sz="1600" b="1" i="1"/>
          </a:p>
          <a:p>
            <a:endParaRPr lang="es-ES_tradnl" sz="1600" b="1" i="1"/>
          </a:p>
          <a:p>
            <a:endParaRPr lang="es-ES_tradnl" sz="1600" i="1"/>
          </a:p>
          <a:p>
            <a:endParaRPr lang="es-ES_tradnl" sz="1600" i="1"/>
          </a:p>
          <a:p>
            <a:endParaRPr lang="es-ES_tradnl" sz="1600" i="1"/>
          </a:p>
          <a:p>
            <a:endParaRPr lang="es-ES_tradnl" sz="1600" i="1"/>
          </a:p>
          <a:p>
            <a:endParaRPr lang="es-ES_tradnl" sz="1600" i="1"/>
          </a:p>
          <a:p>
            <a:endParaRPr lang="es-ES_tradnl" sz="1600" i="1"/>
          </a:p>
          <a:p>
            <a:endParaRPr lang="es-AR" sz="1600"/>
          </a:p>
          <a:p>
            <a:r>
              <a:rPr lang="es-ES_tradnl" sz="1600" i="1"/>
              <a:t> </a:t>
            </a:r>
            <a:endParaRPr lang="es-AR" sz="1600"/>
          </a:p>
          <a:p>
            <a:endParaRPr lang="es-AR" sz="1600"/>
          </a:p>
          <a:p>
            <a:endParaRPr lang="es-ES_tradnl" sz="1600" b="1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endParaRPr lang="es-ES_tradnl" sz="1600" b="1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endParaRPr lang="es-ES_tradnl" sz="1600" b="1">
              <a:latin typeface="Calibri" pitchFamily="34" charset="0"/>
            </a:endParaRPr>
          </a:p>
          <a:p>
            <a:endParaRPr lang="es-ES_tradnl"/>
          </a:p>
          <a:p>
            <a:r>
              <a:rPr lang="es-ES_tradnl"/>
              <a:t> </a:t>
            </a:r>
          </a:p>
        </p:txBody>
      </p:sp>
      <p:pic>
        <p:nvPicPr>
          <p:cNvPr id="12291" name="Picture 6" descr="DSC006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773238"/>
            <a:ext cx="3616325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7" descr="DSC006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1844675"/>
            <a:ext cx="3616325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CuadroTexto"/>
          <p:cNvSpPr txBox="1">
            <a:spLocks noChangeArrowheads="1"/>
          </p:cNvSpPr>
          <p:nvPr/>
        </p:nvSpPr>
        <p:spPr bwMode="auto">
          <a:xfrm>
            <a:off x="684213" y="188913"/>
            <a:ext cx="6553200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3600" b="1" i="1"/>
              <a:t>Catálogos MHN 1951</a:t>
            </a:r>
          </a:p>
          <a:p>
            <a:endParaRPr lang="es-ES_tradnl" sz="1600" b="1" i="1"/>
          </a:p>
          <a:p>
            <a:endParaRPr lang="es-ES_tradnl" sz="1600" b="1" i="1"/>
          </a:p>
          <a:p>
            <a:endParaRPr lang="es-ES_tradnl" sz="1600" i="1"/>
          </a:p>
          <a:p>
            <a:endParaRPr lang="es-ES_tradnl" sz="1600" i="1"/>
          </a:p>
          <a:p>
            <a:endParaRPr lang="es-ES_tradnl" sz="1600" i="1"/>
          </a:p>
          <a:p>
            <a:endParaRPr lang="es-ES_tradnl" sz="1600" i="1"/>
          </a:p>
          <a:p>
            <a:endParaRPr lang="es-ES_tradnl" sz="1600" i="1"/>
          </a:p>
          <a:p>
            <a:endParaRPr lang="es-ES_tradnl" sz="1600" i="1"/>
          </a:p>
          <a:p>
            <a:endParaRPr lang="es-AR" sz="1600"/>
          </a:p>
          <a:p>
            <a:r>
              <a:rPr lang="es-ES_tradnl" sz="1600" i="1"/>
              <a:t> </a:t>
            </a:r>
            <a:endParaRPr lang="es-AR" sz="1600"/>
          </a:p>
          <a:p>
            <a:endParaRPr lang="es-AR" sz="1600"/>
          </a:p>
          <a:p>
            <a:endParaRPr lang="es-ES_tradnl" sz="1600" b="1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endParaRPr lang="es-ES_tradnl" sz="1600" b="1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endParaRPr lang="es-ES_tradnl" sz="1600" b="1">
              <a:latin typeface="Calibri" pitchFamily="34" charset="0"/>
            </a:endParaRPr>
          </a:p>
          <a:p>
            <a:endParaRPr lang="es-ES_tradnl"/>
          </a:p>
          <a:p>
            <a:r>
              <a:rPr lang="es-ES_tradnl"/>
              <a:t> </a:t>
            </a:r>
          </a:p>
        </p:txBody>
      </p:sp>
      <p:pic>
        <p:nvPicPr>
          <p:cNvPr id="13315" name="13 Imagen" descr="11468_179009893858_1252165_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2138" y="5600700"/>
            <a:ext cx="173355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cata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613" y="1268413"/>
            <a:ext cx="296862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catalogo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7263" y="1268413"/>
            <a:ext cx="5322887" cy="403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87450" y="692150"/>
            <a:ext cx="6553200" cy="6802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600" b="1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s-SV" sz="3200" b="1" dirty="0">
                <a:latin typeface="Calibri" pitchFamily="34" charset="0"/>
                <a:cs typeface="Calibri" pitchFamily="34" charset="0"/>
              </a:rPr>
              <a:t>Proyecto de Relevamiento del acervo del MHN</a:t>
            </a:r>
            <a:endParaRPr lang="es-AR" sz="3200" b="1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s-SV" sz="1600" dirty="0">
                <a:latin typeface="Calibri" pitchFamily="34" charset="0"/>
                <a:cs typeface="Calibri" pitchFamily="34" charset="0"/>
              </a:rPr>
              <a:t> </a:t>
            </a:r>
          </a:p>
          <a:p>
            <a:pPr>
              <a:defRPr/>
            </a:pPr>
            <a:endParaRPr lang="es-AR" sz="1600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s-SV" sz="1600" b="1" dirty="0">
                <a:latin typeface="Calibri" pitchFamily="34" charset="0"/>
                <a:cs typeface="Calibri" pitchFamily="34" charset="0"/>
              </a:rPr>
              <a:t>Objetivo general: </a:t>
            </a:r>
          </a:p>
          <a:p>
            <a:pPr>
              <a:defRPr/>
            </a:pPr>
            <a:endParaRPr lang="es-SV" sz="1600" b="1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s-SV" sz="1600" dirty="0">
                <a:latin typeface="Calibri" pitchFamily="34" charset="0"/>
                <a:cs typeface="Calibri" pitchFamily="34" charset="0"/>
              </a:rPr>
              <a:t>Realizar una revisión "de visu" de la totalidad del patrimonio del MHN.</a:t>
            </a:r>
          </a:p>
          <a:p>
            <a:pPr>
              <a:defRPr/>
            </a:pPr>
            <a:endParaRPr lang="es-AR" sz="1600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es-AR" sz="1600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es-AR" sz="1600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s-SV" sz="1600" b="1" dirty="0">
                <a:latin typeface="Calibri" pitchFamily="34" charset="0"/>
                <a:cs typeface="Calibri" pitchFamily="34" charset="0"/>
              </a:rPr>
              <a:t>Objetivos específicos</a:t>
            </a:r>
          </a:p>
          <a:p>
            <a:pPr>
              <a:defRPr/>
            </a:pPr>
            <a:endParaRPr lang="es-AR" sz="1600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s-SV" sz="1600" b="1" dirty="0">
                <a:latin typeface="Calibri" pitchFamily="34" charset="0"/>
                <a:cs typeface="Calibri" pitchFamily="34" charset="0"/>
              </a:rPr>
              <a:t> I- </a:t>
            </a:r>
            <a:r>
              <a:rPr lang="es-SV" sz="1600" dirty="0">
                <a:latin typeface="Calibri" pitchFamily="34" charset="0"/>
                <a:cs typeface="Calibri" pitchFamily="34" charset="0"/>
              </a:rPr>
              <a:t>Actualizar la información del inventario general: denominación, descripción, datos de autor y ubicación topográfica.</a:t>
            </a:r>
          </a:p>
          <a:p>
            <a:pPr>
              <a:defRPr/>
            </a:pPr>
            <a:endParaRPr lang="es-AR" sz="1600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s-SV" sz="1600" b="1" dirty="0">
                <a:latin typeface="Calibri" pitchFamily="34" charset="0"/>
                <a:cs typeface="Calibri" pitchFamily="34" charset="0"/>
              </a:rPr>
              <a:t>II- </a:t>
            </a:r>
            <a:r>
              <a:rPr lang="es-SV" sz="1600" dirty="0">
                <a:latin typeface="Calibri" pitchFamily="34" charset="0"/>
                <a:cs typeface="Calibri" pitchFamily="34" charset="0"/>
              </a:rPr>
              <a:t>Regularizar la situación de los objetos sin marcación de número patrimonial</a:t>
            </a:r>
            <a:endParaRPr lang="es-AR" sz="1600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es-AR" sz="16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600" b="1" dirty="0">
              <a:latin typeface="Calibri" pitchFamily="34" charset="0"/>
              <a:cs typeface="Calibri" pitchFamily="34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_tradnl" sz="1600" b="1" dirty="0">
              <a:latin typeface="Calibri" pitchFamily="34" charset="0"/>
              <a:cs typeface="Calibri" pitchFamily="34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_tradnl" sz="1600" b="1" dirty="0">
              <a:latin typeface="Calibri" pitchFamily="34" charset="0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dirty="0">
                <a:latin typeface="+mn-lt"/>
              </a:rPr>
              <a:t> </a:t>
            </a:r>
          </a:p>
        </p:txBody>
      </p:sp>
      <p:pic>
        <p:nvPicPr>
          <p:cNvPr id="14339" name="13 Imagen" descr="11468_179009893858_1252165_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2138" y="5600700"/>
            <a:ext cx="173355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87450" y="692150"/>
            <a:ext cx="6553200" cy="6802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600" b="1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s-SV" sz="3200" b="1" dirty="0">
                <a:latin typeface="Calibri" pitchFamily="34" charset="0"/>
                <a:cs typeface="Calibri" pitchFamily="34" charset="0"/>
              </a:rPr>
              <a:t>Proyecto de Relevamiento del acervo del MHN</a:t>
            </a:r>
            <a:endParaRPr lang="es-AR" sz="3200" b="1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s-SV" sz="1600" dirty="0">
                <a:latin typeface="Calibri" pitchFamily="34" charset="0"/>
                <a:cs typeface="Calibri" pitchFamily="34" charset="0"/>
              </a:rPr>
              <a:t> </a:t>
            </a:r>
          </a:p>
          <a:p>
            <a:pPr>
              <a:defRPr/>
            </a:pPr>
            <a:endParaRPr lang="es-AR" sz="1600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s-SV" sz="1600" b="1" dirty="0">
                <a:latin typeface="Calibri" pitchFamily="34" charset="0"/>
                <a:cs typeface="Calibri" pitchFamily="34" charset="0"/>
              </a:rPr>
              <a:t>Objetivo general: </a:t>
            </a:r>
          </a:p>
          <a:p>
            <a:pPr>
              <a:defRPr/>
            </a:pPr>
            <a:endParaRPr lang="es-SV" sz="1600" b="1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s-SV" sz="1600" dirty="0">
                <a:latin typeface="Calibri" pitchFamily="34" charset="0"/>
                <a:cs typeface="Calibri" pitchFamily="34" charset="0"/>
              </a:rPr>
              <a:t>Realizar una revisión "de visu" de la totalidad del patrimonio del MHN.</a:t>
            </a:r>
          </a:p>
          <a:p>
            <a:pPr>
              <a:defRPr/>
            </a:pPr>
            <a:endParaRPr lang="es-AR" sz="1600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es-AR" sz="1600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es-AR" sz="1600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s-SV" sz="1600" b="1" dirty="0">
                <a:latin typeface="Calibri" pitchFamily="34" charset="0"/>
                <a:cs typeface="Calibri" pitchFamily="34" charset="0"/>
              </a:rPr>
              <a:t>Objetivos específicos</a:t>
            </a:r>
          </a:p>
          <a:p>
            <a:pPr>
              <a:defRPr/>
            </a:pPr>
            <a:endParaRPr lang="es-AR" sz="1600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s-SV" sz="1600" b="1" dirty="0">
                <a:latin typeface="Calibri" pitchFamily="34" charset="0"/>
                <a:cs typeface="Calibri" pitchFamily="34" charset="0"/>
              </a:rPr>
              <a:t> I- </a:t>
            </a:r>
            <a:r>
              <a:rPr lang="es-SV" sz="1600" dirty="0">
                <a:latin typeface="Calibri" pitchFamily="34" charset="0"/>
                <a:cs typeface="Calibri" pitchFamily="34" charset="0"/>
              </a:rPr>
              <a:t>Actualizar la información del inventario general: denominación, descripción, datos de autor y ubicación topográfica.</a:t>
            </a:r>
          </a:p>
          <a:p>
            <a:pPr>
              <a:defRPr/>
            </a:pPr>
            <a:endParaRPr lang="es-AR" sz="1600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s-SV" sz="1600" b="1" dirty="0">
                <a:latin typeface="Calibri" pitchFamily="34" charset="0"/>
                <a:cs typeface="Calibri" pitchFamily="34" charset="0"/>
              </a:rPr>
              <a:t>II- </a:t>
            </a:r>
            <a:r>
              <a:rPr lang="es-SV" sz="1600" dirty="0">
                <a:latin typeface="Calibri" pitchFamily="34" charset="0"/>
                <a:cs typeface="Calibri" pitchFamily="34" charset="0"/>
              </a:rPr>
              <a:t>Regularizar la situación de los objetos sin marcación de número patrimonial</a:t>
            </a:r>
            <a:endParaRPr lang="es-AR" sz="1600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es-AR" sz="16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600" b="1" dirty="0">
              <a:latin typeface="Calibri" pitchFamily="34" charset="0"/>
              <a:cs typeface="Calibri" pitchFamily="34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_tradnl" sz="1600" b="1" dirty="0">
              <a:latin typeface="Calibri" pitchFamily="34" charset="0"/>
              <a:cs typeface="Calibri" pitchFamily="34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_tradnl" sz="1600" b="1" dirty="0">
              <a:latin typeface="Calibri" pitchFamily="34" charset="0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dirty="0">
                <a:latin typeface="+mn-lt"/>
              </a:rPr>
              <a:t> </a:t>
            </a:r>
          </a:p>
        </p:txBody>
      </p:sp>
      <p:pic>
        <p:nvPicPr>
          <p:cNvPr id="15363" name="13 Imagen" descr="11468_179009893858_1252165_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2138" y="5600700"/>
            <a:ext cx="173355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878</TotalTime>
  <Words>322</Words>
  <Application>Microsoft Office PowerPoint</Application>
  <PresentationFormat>Presentación en pantalla (4:3)</PresentationFormat>
  <Paragraphs>254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Viajes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</vt:vector>
  </TitlesOfParts>
  <Company>Windows uE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WinuE</dc:creator>
  <cp:lastModifiedBy>Usuario</cp:lastModifiedBy>
  <cp:revision>82</cp:revision>
  <dcterms:created xsi:type="dcterms:W3CDTF">2011-09-22T22:04:49Z</dcterms:created>
  <dcterms:modified xsi:type="dcterms:W3CDTF">2012-11-20T14:40:11Z</dcterms:modified>
</cp:coreProperties>
</file>